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3" r:id="rId8"/>
    <p:sldId id="264" r:id="rId9"/>
    <p:sldId id="265" r:id="rId10"/>
    <p:sldId id="266" r:id="rId11"/>
    <p:sldId id="262" r:id="rId1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026" autoAdjust="0"/>
    <p:restoredTop sz="86452" autoAdjust="0"/>
  </p:normalViewPr>
  <p:slideViewPr>
    <p:cSldViewPr>
      <p:cViewPr varScale="1">
        <p:scale>
          <a:sx n="124" d="100"/>
          <a:sy n="124" d="100"/>
        </p:scale>
        <p:origin x="-108" y="-4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926373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1403494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40896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973894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2381607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189961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1153239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294719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3988794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15816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17C87E7-1E1E-4B06-9F3C-F5312CA9708D}" type="datetimeFigureOut">
              <a:rPr kumimoji="1" lang="ja-JP" altLang="en-US" smtClean="0"/>
              <a:t>2013/10/16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2164648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7C87E7-1E1E-4B06-9F3C-F5312CA9708D}" type="datetimeFigureOut">
              <a:rPr kumimoji="1" lang="ja-JP" altLang="en-US" smtClean="0"/>
              <a:t>2013/10/16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2B021-5D63-449F-9571-E81225499C99}" type="slidenum">
              <a:rPr kumimoji="1" lang="ja-JP" altLang="en-US" smtClean="0"/>
              <a:t>‹#›</a:t>
            </a:fld>
            <a:endParaRPr kumimoji="1" lang="ja-JP" altLang="en-US"/>
          </a:p>
        </p:txBody>
      </p:sp>
    </p:spTree>
    <p:extLst>
      <p:ext uri="{BB962C8B-B14F-4D97-AF65-F5344CB8AC3E}">
        <p14:creationId xmlns:p14="http://schemas.microsoft.com/office/powerpoint/2010/main" val="2326805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err="1" smtClean="0"/>
              <a:t>Xxxxxx</a:t>
            </a:r>
            <a:r>
              <a:rPr kumimoji="1" lang="ja-JP" altLang="en-US" dirty="0" smtClean="0"/>
              <a:t>プロジェクト企画書</a:t>
            </a:r>
            <a:endParaRPr kumimoji="1" lang="ja-JP" altLang="en-US" dirty="0"/>
          </a:p>
        </p:txBody>
      </p:sp>
      <p:sp>
        <p:nvSpPr>
          <p:cNvPr id="3" name="サブタイトル 2"/>
          <p:cNvSpPr>
            <a:spLocks noGrp="1"/>
          </p:cNvSpPr>
          <p:nvPr>
            <p:ph type="subTitle" idx="1"/>
          </p:nvPr>
        </p:nvSpPr>
        <p:spPr/>
        <p:txBody>
          <a:bodyPr/>
          <a:lstStyle/>
          <a:p>
            <a:r>
              <a:rPr kumimoji="1" lang="en-US" altLang="ja-JP" dirty="0" err="1" smtClean="0"/>
              <a:t>Yyyyyyyyyyy</a:t>
            </a:r>
            <a:r>
              <a:rPr kumimoji="1" lang="ja-JP" altLang="en-US" dirty="0" smtClean="0"/>
              <a:t>市</a:t>
            </a:r>
            <a:endParaRPr kumimoji="1" lang="en-US" altLang="ja-JP" dirty="0" smtClean="0"/>
          </a:p>
          <a:p>
            <a:r>
              <a:rPr lang="en-US" altLang="ja-JP" dirty="0" err="1" smtClean="0"/>
              <a:t>Zzzzzzzzzz</a:t>
            </a:r>
            <a:r>
              <a:rPr lang="ja-JP" altLang="en-US" dirty="0" smtClean="0"/>
              <a:t>部</a:t>
            </a:r>
            <a:r>
              <a:rPr lang="en-US" altLang="ja-JP" dirty="0" err="1" smtClean="0"/>
              <a:t>vvvvvvv</a:t>
            </a:r>
            <a:r>
              <a:rPr lang="ja-JP" altLang="en-US" dirty="0" smtClean="0"/>
              <a:t>課</a:t>
            </a:r>
            <a:endParaRPr lang="en-US" altLang="ja-JP" dirty="0" smtClean="0"/>
          </a:p>
          <a:p>
            <a:r>
              <a:rPr kumimoji="1" lang="ja-JP" altLang="en-US" dirty="0" smtClean="0"/>
              <a:t>山田太郎</a:t>
            </a:r>
            <a:endParaRPr kumimoji="1" lang="ja-JP" altLang="en-US" dirty="0"/>
          </a:p>
        </p:txBody>
      </p:sp>
    </p:spTree>
    <p:extLst>
      <p:ext uri="{BB962C8B-B14F-4D97-AF65-F5344CB8AC3E}">
        <p14:creationId xmlns:p14="http://schemas.microsoft.com/office/powerpoint/2010/main" val="37115055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この後の行動</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600" dirty="0" smtClean="0"/>
              <a:t>企画の詳細化</a:t>
            </a:r>
            <a:endParaRPr kumimoji="1" lang="en-US" altLang="ja-JP" sz="2600" dirty="0" smtClean="0"/>
          </a:p>
          <a:p>
            <a:r>
              <a:rPr kumimoji="1" lang="ja-JP" altLang="en-US" sz="2600" dirty="0" smtClean="0"/>
              <a:t>必要な調査</a:t>
            </a:r>
            <a:endParaRPr kumimoji="1" lang="en-US" altLang="ja-JP" sz="2600" dirty="0" smtClean="0"/>
          </a:p>
          <a:p>
            <a:r>
              <a:rPr lang="ja-JP" altLang="en-US" sz="2600" dirty="0"/>
              <a:t>企画書</a:t>
            </a:r>
            <a:r>
              <a:rPr lang="ja-JP" altLang="en-US" sz="2600" dirty="0" smtClean="0"/>
              <a:t>の完成</a:t>
            </a:r>
            <a:endParaRPr lang="en-US" altLang="ja-JP" sz="2600" dirty="0" smtClean="0"/>
          </a:p>
          <a:p>
            <a:r>
              <a:rPr lang="ja-JP" altLang="en-US" sz="2600" dirty="0" smtClean="0"/>
              <a:t>説明プレゼンテーション</a:t>
            </a:r>
            <a:r>
              <a:rPr lang="ja-JP" altLang="en-US" sz="2600" dirty="0"/>
              <a:t>の作成</a:t>
            </a:r>
            <a:endParaRPr lang="en-US" altLang="ja-JP" sz="2600" dirty="0" smtClean="0"/>
          </a:p>
          <a:p>
            <a:r>
              <a:rPr lang="ja-JP" altLang="en-US" sz="2600" dirty="0"/>
              <a:t>事業</a:t>
            </a:r>
            <a:r>
              <a:rPr lang="ja-JP" altLang="en-US" sz="2600" dirty="0" smtClean="0"/>
              <a:t>補助</a:t>
            </a:r>
            <a:r>
              <a:rPr lang="ja-JP" altLang="en-US" sz="2600" dirty="0"/>
              <a:t>の</a:t>
            </a:r>
            <a:r>
              <a:rPr lang="ja-JP" altLang="en-US" sz="2600" dirty="0" smtClean="0"/>
              <a:t>申請書</a:t>
            </a:r>
            <a:r>
              <a:rPr lang="ja-JP" altLang="en-US" sz="2600" dirty="0"/>
              <a:t>作成</a:t>
            </a:r>
            <a:endParaRPr lang="en-US" altLang="ja-JP" sz="2600" dirty="0" smtClean="0"/>
          </a:p>
          <a:p>
            <a:r>
              <a:rPr kumimoji="1" lang="ja-JP" altLang="en-US" sz="2600" dirty="0" smtClean="0"/>
              <a:t>支援者への説明とコミットメントの獲得</a:t>
            </a:r>
          </a:p>
          <a:p>
            <a:r>
              <a:rPr kumimoji="1" lang="ja-JP" altLang="en-US" sz="2600" dirty="0" smtClean="0"/>
              <a:t>関係者</a:t>
            </a:r>
            <a:r>
              <a:rPr kumimoji="1" lang="ja-JP" altLang="en-US" sz="2600" dirty="0"/>
              <a:t>へ</a:t>
            </a:r>
            <a:r>
              <a:rPr kumimoji="1" lang="ja-JP" altLang="en-US" sz="2600" dirty="0" smtClean="0"/>
              <a:t>の</a:t>
            </a:r>
            <a:r>
              <a:rPr kumimoji="1" lang="ja-JP" altLang="en-US" sz="2600" dirty="0"/>
              <a:t>説明</a:t>
            </a:r>
            <a:r>
              <a:rPr kumimoji="1" lang="ja-JP" altLang="en-US" sz="2600" dirty="0" smtClean="0"/>
              <a:t>と説得（特に予算）</a:t>
            </a:r>
            <a:endParaRPr kumimoji="1" lang="en-US" altLang="ja-JP" sz="2600" dirty="0" smtClean="0"/>
          </a:p>
          <a:p>
            <a:r>
              <a:rPr lang="ja-JP" altLang="en-US" sz="2600" dirty="0" smtClean="0"/>
              <a:t>関係行政組織の動向と意識とのすり合わせ</a:t>
            </a:r>
            <a:endParaRPr lang="en-US" altLang="ja-JP" sz="2600" dirty="0" smtClean="0"/>
          </a:p>
          <a:p>
            <a:r>
              <a:rPr lang="ja-JP" altLang="en-US" sz="2600" dirty="0" smtClean="0"/>
              <a:t>正式決定</a:t>
            </a:r>
            <a:endParaRPr lang="en-US" altLang="ja-JP" sz="2600" dirty="0" smtClean="0"/>
          </a:p>
          <a:p>
            <a:endParaRPr lang="en-US" altLang="ja-JP" dirty="0" smtClean="0"/>
          </a:p>
        </p:txBody>
      </p:sp>
    </p:spTree>
    <p:extLst>
      <p:ext uri="{BB962C8B-B14F-4D97-AF65-F5344CB8AC3E}">
        <p14:creationId xmlns:p14="http://schemas.microsoft.com/office/powerpoint/2010/main" val="2745984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2310627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地域を取り巻く</a:t>
            </a:r>
            <a:r>
              <a:rPr lang="ja-JP" altLang="en-US" dirty="0" smtClean="0"/>
              <a:t>状況</a:t>
            </a:r>
            <a:r>
              <a:rPr lang="ja-JP" altLang="en-US" dirty="0"/>
              <a:t>と</a:t>
            </a:r>
            <a:r>
              <a:rPr kumimoji="1" lang="ja-JP" altLang="en-US" dirty="0" smtClean="0"/>
              <a:t>環境</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pPr marL="0" indent="0">
              <a:buNone/>
            </a:pPr>
            <a:r>
              <a:rPr kumimoji="1" lang="ja-JP" altLang="en-US" dirty="0" smtClean="0"/>
              <a:t>例えば</a:t>
            </a:r>
            <a:endParaRPr kumimoji="1" lang="en-US" altLang="ja-JP" dirty="0" smtClean="0"/>
          </a:p>
          <a:p>
            <a:r>
              <a:rPr kumimoji="1" lang="ja-JP" altLang="en-US" dirty="0" smtClean="0"/>
              <a:t>年金支給年齢の引き上げ</a:t>
            </a:r>
            <a:endParaRPr kumimoji="1" lang="en-US" altLang="ja-JP" dirty="0" smtClean="0"/>
          </a:p>
          <a:p>
            <a:r>
              <a:rPr lang="ja-JP" altLang="en-US" dirty="0"/>
              <a:t>介護</a:t>
            </a:r>
            <a:r>
              <a:rPr lang="ja-JP" altLang="en-US" dirty="0" smtClean="0"/>
              <a:t>保険料値上げ</a:t>
            </a:r>
            <a:endParaRPr lang="en-US" altLang="ja-JP" dirty="0" smtClean="0"/>
          </a:p>
          <a:p>
            <a:r>
              <a:rPr kumimoji="1" lang="ja-JP" altLang="en-US" dirty="0" smtClean="0"/>
              <a:t>地域外との競争激化</a:t>
            </a:r>
            <a:endParaRPr kumimoji="1" lang="en-US" altLang="ja-JP" dirty="0" smtClean="0"/>
          </a:p>
          <a:p>
            <a:r>
              <a:rPr lang="ja-JP" altLang="en-US" dirty="0" smtClean="0"/>
              <a:t>地域産品の価格下落</a:t>
            </a:r>
            <a:endParaRPr lang="en-US" altLang="ja-JP" dirty="0" smtClean="0"/>
          </a:p>
          <a:p>
            <a:r>
              <a:rPr lang="ja-JP" altLang="en-US" dirty="0" smtClean="0"/>
              <a:t>地域</a:t>
            </a:r>
            <a:r>
              <a:rPr lang="ja-JP" altLang="en-US" dirty="0"/>
              <a:t>企業</a:t>
            </a:r>
            <a:r>
              <a:rPr lang="ja-JP" altLang="en-US" dirty="0" smtClean="0"/>
              <a:t>の撤退</a:t>
            </a:r>
            <a:endParaRPr lang="en-US" altLang="ja-JP" dirty="0" smtClean="0"/>
          </a:p>
          <a:p>
            <a:r>
              <a:rPr kumimoji="1" lang="ja-JP" altLang="en-US" dirty="0"/>
              <a:t>商店街</a:t>
            </a:r>
            <a:r>
              <a:rPr kumimoji="1" lang="ja-JP" altLang="en-US" dirty="0" smtClean="0"/>
              <a:t>のシャッター化</a:t>
            </a:r>
            <a:r>
              <a:rPr kumimoji="1" lang="ja-JP" altLang="en-US" dirty="0"/>
              <a:t>と地価</a:t>
            </a:r>
            <a:r>
              <a:rPr kumimoji="1" lang="ja-JP" altLang="en-US" dirty="0" smtClean="0"/>
              <a:t>の</a:t>
            </a:r>
            <a:r>
              <a:rPr kumimoji="1" lang="ja-JP" altLang="en-US" dirty="0"/>
              <a:t>低落</a:t>
            </a:r>
            <a:endParaRPr kumimoji="1" lang="en-US" altLang="ja-JP" dirty="0" smtClean="0"/>
          </a:p>
          <a:p>
            <a:r>
              <a:rPr lang="ja-JP" altLang="en-US" dirty="0"/>
              <a:t>気温変化に</a:t>
            </a:r>
            <a:r>
              <a:rPr lang="ja-JP" altLang="en-US" dirty="0" smtClean="0"/>
              <a:t>よる農作物の異常</a:t>
            </a:r>
            <a:endParaRPr lang="en-US" altLang="ja-JP" dirty="0" smtClean="0"/>
          </a:p>
          <a:p>
            <a:r>
              <a:rPr lang="en-US" altLang="ja-JP" dirty="0" smtClean="0"/>
              <a:t>18</a:t>
            </a:r>
            <a:r>
              <a:rPr lang="ja-JP" altLang="en-US" dirty="0" smtClean="0"/>
              <a:t>歳</a:t>
            </a:r>
            <a:r>
              <a:rPr lang="ja-JP" altLang="en-US" dirty="0"/>
              <a:t>、</a:t>
            </a:r>
            <a:r>
              <a:rPr lang="en-US" altLang="ja-JP" dirty="0"/>
              <a:t>20</a:t>
            </a:r>
            <a:r>
              <a:rPr lang="ja-JP" altLang="en-US" dirty="0" smtClean="0"/>
              <a:t>歳の地域外就職</a:t>
            </a:r>
            <a:endParaRPr lang="en-US" altLang="ja-JP" dirty="0" smtClean="0"/>
          </a:p>
          <a:p>
            <a:r>
              <a:rPr lang="ja-JP" altLang="en-US" dirty="0" smtClean="0"/>
              <a:t>地域学童</a:t>
            </a:r>
            <a:r>
              <a:rPr lang="ja-JP" altLang="en-US" dirty="0"/>
              <a:t>の</a:t>
            </a:r>
            <a:r>
              <a:rPr lang="ja-JP" altLang="en-US" dirty="0" smtClean="0"/>
              <a:t>成績不振</a:t>
            </a:r>
            <a:endParaRPr lang="en-US" altLang="ja-JP" dirty="0" smtClean="0"/>
          </a:p>
          <a:p>
            <a:r>
              <a:rPr lang="ja-JP" altLang="en-US" dirty="0"/>
              <a:t>・・・・・・・・・・・・・</a:t>
            </a:r>
            <a:endParaRPr lang="en-US" altLang="ja-JP" dirty="0" smtClean="0"/>
          </a:p>
          <a:p>
            <a:endParaRPr kumimoji="1" lang="ja-JP" altLang="en-US" dirty="0"/>
          </a:p>
        </p:txBody>
      </p:sp>
    </p:spTree>
    <p:extLst>
      <p:ext uri="{BB962C8B-B14F-4D97-AF65-F5344CB8AC3E}">
        <p14:creationId xmlns:p14="http://schemas.microsoft.com/office/powerpoint/2010/main" val="2240530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地域の課題</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sz="2500" dirty="0" smtClean="0"/>
              <a:t>特に地域にとって重要かつ緊急に解決すべき課題を精選する、例えば</a:t>
            </a:r>
            <a:endParaRPr lang="en-US" altLang="ja-JP" sz="2500" dirty="0" smtClean="0"/>
          </a:p>
          <a:p>
            <a:r>
              <a:rPr kumimoji="1" lang="ja-JP" altLang="en-US" sz="2500" dirty="0" smtClean="0"/>
              <a:t>地域住民の健康意識の低さと医療費増加</a:t>
            </a:r>
            <a:endParaRPr kumimoji="1" lang="en-US" altLang="ja-JP" sz="2500" dirty="0" smtClean="0"/>
          </a:p>
          <a:p>
            <a:r>
              <a:rPr lang="ja-JP" altLang="en-US" sz="2500" dirty="0" smtClean="0"/>
              <a:t>農業従事者の高齢化と耕作放棄地の拡大</a:t>
            </a:r>
            <a:endParaRPr lang="en-US" altLang="ja-JP" sz="2500" dirty="0" smtClean="0"/>
          </a:p>
          <a:p>
            <a:r>
              <a:rPr kumimoji="1" lang="ja-JP" altLang="en-US" sz="2500" dirty="0" smtClean="0"/>
              <a:t>結婚難</a:t>
            </a:r>
            <a:endParaRPr kumimoji="1" lang="en-US" altLang="ja-JP" sz="2500" dirty="0" smtClean="0"/>
          </a:p>
          <a:p>
            <a:r>
              <a:rPr lang="ja-JP" altLang="en-US" sz="2500" dirty="0" smtClean="0"/>
              <a:t>電気、ガス、重油、ガソリンの価格高騰</a:t>
            </a:r>
            <a:endParaRPr lang="en-US" altLang="ja-JP" sz="2500" dirty="0" smtClean="0"/>
          </a:p>
          <a:p>
            <a:r>
              <a:rPr kumimoji="1" lang="ja-JP" altLang="en-US" sz="2500" dirty="0" smtClean="0"/>
              <a:t>免許返上による老人引きこもり</a:t>
            </a:r>
            <a:endParaRPr kumimoji="1" lang="en-US" altLang="ja-JP" sz="2500" dirty="0" smtClean="0"/>
          </a:p>
          <a:p>
            <a:r>
              <a:rPr lang="ja-JP" altLang="en-US" sz="2500" dirty="0" smtClean="0"/>
              <a:t>・・・・・・・・</a:t>
            </a:r>
            <a:endParaRPr lang="en-US" altLang="ja-JP" sz="2500" dirty="0" smtClean="0"/>
          </a:p>
          <a:p>
            <a:endParaRPr kumimoji="1" lang="en-US" altLang="ja-JP" sz="2500" dirty="0"/>
          </a:p>
          <a:p>
            <a:pPr marL="0" indent="0">
              <a:buNone/>
            </a:pPr>
            <a:r>
              <a:rPr lang="ja-JP" altLang="en-US" sz="2500" dirty="0" smtClean="0"/>
              <a:t>地域の</a:t>
            </a:r>
            <a:r>
              <a:rPr lang="en-US" altLang="ja-JP" sz="2500" dirty="0" smtClean="0"/>
              <a:t>SWOT</a:t>
            </a:r>
            <a:r>
              <a:rPr lang="ja-JP" altLang="en-US" sz="2500" dirty="0" smtClean="0"/>
              <a:t>をもとに議論する。とくにリスクと機会を議論する。但し弱みとリスクを出来ない理由にしない！</a:t>
            </a:r>
            <a:endParaRPr kumimoji="1" lang="ja-JP" altLang="en-US" sz="2500" dirty="0"/>
          </a:p>
        </p:txBody>
      </p:sp>
    </p:spTree>
    <p:extLst>
      <p:ext uri="{BB962C8B-B14F-4D97-AF65-F5344CB8AC3E}">
        <p14:creationId xmlns:p14="http://schemas.microsoft.com/office/powerpoint/2010/main" val="3802573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地域が目指すべき</a:t>
            </a:r>
            <a:r>
              <a:rPr lang="ja-JP" altLang="en-US" dirty="0" smtClean="0"/>
              <a:t>社会</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プラチナ構想で提案されている理念やビジョン</a:t>
            </a:r>
            <a:endParaRPr kumimoji="1" lang="en-US" altLang="ja-JP" sz="2800" dirty="0" smtClean="0"/>
          </a:p>
          <a:p>
            <a:pPr lvl="1"/>
            <a:r>
              <a:rPr kumimoji="1" lang="en-US" altLang="ja-JP" sz="2400" dirty="0" err="1" smtClean="0"/>
              <a:t>Aaaaaaa</a:t>
            </a:r>
            <a:endParaRPr kumimoji="1" lang="en-US" altLang="ja-JP" sz="2400" dirty="0" smtClean="0"/>
          </a:p>
          <a:p>
            <a:pPr lvl="1"/>
            <a:r>
              <a:rPr lang="en-US" altLang="ja-JP" sz="2400" dirty="0" err="1" smtClean="0"/>
              <a:t>Bbbbbb</a:t>
            </a:r>
            <a:endParaRPr lang="en-US" altLang="ja-JP" sz="2400" dirty="0" smtClean="0"/>
          </a:p>
          <a:p>
            <a:pPr lvl="1"/>
            <a:r>
              <a:rPr kumimoji="1" lang="en-US" altLang="ja-JP" sz="2400" dirty="0" err="1" smtClean="0"/>
              <a:t>Ccccccc</a:t>
            </a:r>
            <a:endParaRPr kumimoji="1" lang="en-US" altLang="ja-JP" sz="2400" dirty="0" smtClean="0"/>
          </a:p>
          <a:p>
            <a:r>
              <a:rPr kumimoji="1" lang="ja-JP" altLang="en-US" sz="2800" dirty="0" smtClean="0"/>
              <a:t>他地域で先行して成果を出している事例</a:t>
            </a:r>
            <a:endParaRPr kumimoji="1" lang="en-US" altLang="ja-JP" sz="2800" dirty="0" smtClean="0"/>
          </a:p>
          <a:p>
            <a:pPr lvl="1"/>
            <a:r>
              <a:rPr lang="ja-JP" altLang="en-US" sz="2400" dirty="0" smtClean="0"/>
              <a:t>Ｄｄｄｄｄ</a:t>
            </a:r>
            <a:endParaRPr lang="en-US" altLang="ja-JP" sz="2400" dirty="0" smtClean="0"/>
          </a:p>
          <a:p>
            <a:pPr lvl="1"/>
            <a:r>
              <a:rPr kumimoji="1" lang="en-US" altLang="ja-JP" sz="2400" dirty="0" err="1" smtClean="0"/>
              <a:t>Eeeeee</a:t>
            </a:r>
            <a:endParaRPr kumimoji="1" lang="en-US" altLang="ja-JP" sz="2400" dirty="0" smtClean="0"/>
          </a:p>
          <a:p>
            <a:pPr marL="0" indent="0">
              <a:buNone/>
            </a:pPr>
            <a:r>
              <a:rPr lang="ja-JP" altLang="en-US" sz="2800" dirty="0"/>
              <a:t>プラチナ構想</a:t>
            </a:r>
            <a:r>
              <a:rPr lang="ja-JP" altLang="en-US" sz="2800" dirty="0" smtClean="0"/>
              <a:t>ハンドブックが参考書、上記事例に簡単な説明資料を付ける</a:t>
            </a:r>
            <a:endParaRPr kumimoji="1" lang="en-US" altLang="ja-JP" sz="2800" dirty="0" smtClean="0"/>
          </a:p>
          <a:p>
            <a:pPr lvl="1"/>
            <a:endParaRPr kumimoji="1" lang="ja-JP" altLang="en-US" dirty="0"/>
          </a:p>
        </p:txBody>
      </p:sp>
    </p:spTree>
    <p:extLst>
      <p:ext uri="{BB962C8B-B14F-4D97-AF65-F5344CB8AC3E}">
        <p14:creationId xmlns:p14="http://schemas.microsoft.com/office/powerpoint/2010/main" val="1779373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我が地域のビジョンの提案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プラチナ構想</a:t>
            </a:r>
            <a:r>
              <a:rPr kumimoji="1" lang="ja-JP" altLang="en-US" sz="2400" dirty="0" smtClean="0"/>
              <a:t>ハンドブック</a:t>
            </a:r>
            <a:r>
              <a:rPr kumimoji="1" lang="ja-JP" altLang="en-US" dirty="0" smtClean="0"/>
              <a:t>の第</a:t>
            </a:r>
            <a:r>
              <a:rPr kumimoji="1" lang="en-US" altLang="ja-JP" dirty="0" smtClean="0"/>
              <a:t>4</a:t>
            </a:r>
            <a:r>
              <a:rPr kumimoji="1" lang="ja-JP" altLang="en-US" dirty="0" smtClean="0"/>
              <a:t>部の先進事例等を参考に、地域にあった構想をまとめる</a:t>
            </a:r>
            <a:endParaRPr kumimoji="1" lang="ja-JP" altLang="en-US" dirty="0"/>
          </a:p>
        </p:txBody>
      </p:sp>
    </p:spTree>
    <p:extLst>
      <p:ext uri="{BB962C8B-B14F-4D97-AF65-F5344CB8AC3E}">
        <p14:creationId xmlns:p14="http://schemas.microsoft.com/office/powerpoint/2010/main" val="124565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地域振興助成の最近の政策</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各省庁、県の助成プログラムとその概要、その要点を要約する</a:t>
            </a:r>
            <a:endParaRPr kumimoji="1" lang="en-US" altLang="ja-JP" sz="2400" dirty="0" smtClean="0"/>
          </a:p>
          <a:p>
            <a:r>
              <a:rPr lang="ja-JP" altLang="en-US" sz="2400" dirty="0"/>
              <a:t>事業採択</a:t>
            </a:r>
            <a:r>
              <a:rPr lang="ja-JP" altLang="en-US" sz="2400" dirty="0" smtClean="0"/>
              <a:t>の成功要件を精査する</a:t>
            </a:r>
            <a:endParaRPr kumimoji="1" lang="en-US" altLang="ja-JP" sz="2400" dirty="0" smtClean="0"/>
          </a:p>
          <a:p>
            <a:endParaRPr kumimoji="1" lang="ja-JP" altLang="en-US" dirty="0"/>
          </a:p>
        </p:txBody>
      </p:sp>
    </p:spTree>
    <p:extLst>
      <p:ext uri="{BB962C8B-B14F-4D97-AF65-F5344CB8AC3E}">
        <p14:creationId xmlns:p14="http://schemas.microsoft.com/office/powerpoint/2010/main" val="2329250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取り組むべき事業の構想</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2400" dirty="0" smtClean="0"/>
              <a:t>このセクションがこの企画書の核である。複数頁で構成する、但し枚数は多くしない。</a:t>
            </a:r>
            <a:endParaRPr lang="en-US" altLang="ja-JP" sz="2400" dirty="0" smtClean="0"/>
          </a:p>
          <a:p>
            <a:r>
              <a:rPr lang="ja-JP" altLang="en-US" sz="2400" dirty="0" smtClean="0"/>
              <a:t>プラチナ</a:t>
            </a:r>
            <a:r>
              <a:rPr lang="ja-JP" altLang="en-US" sz="2400" dirty="0"/>
              <a:t>構想</a:t>
            </a:r>
            <a:r>
              <a:rPr lang="ja-JP" altLang="en-US" sz="2400" dirty="0" smtClean="0"/>
              <a:t>ハンドブック</a:t>
            </a:r>
            <a:r>
              <a:rPr lang="ja-JP" altLang="en-US" sz="2400" dirty="0"/>
              <a:t>の第</a:t>
            </a:r>
            <a:r>
              <a:rPr lang="en-US" altLang="ja-JP" sz="2400" dirty="0"/>
              <a:t>4</a:t>
            </a:r>
            <a:r>
              <a:rPr lang="ja-JP" altLang="en-US" sz="2400" dirty="0"/>
              <a:t>部</a:t>
            </a:r>
            <a:r>
              <a:rPr lang="ja-JP" altLang="en-US" sz="2400" dirty="0" smtClean="0"/>
              <a:t>にある構造化モデルの１～２０までを簡潔に記述する</a:t>
            </a:r>
            <a:endParaRPr lang="en-US" altLang="ja-JP" sz="2400" dirty="0" smtClean="0"/>
          </a:p>
          <a:p>
            <a:r>
              <a:rPr kumimoji="1" lang="ja-JP" altLang="en-US" sz="2400" dirty="0"/>
              <a:t>必要な部分に</a:t>
            </a:r>
            <a:r>
              <a:rPr kumimoji="1" lang="ja-JP" altLang="en-US" sz="2400" dirty="0" smtClean="0"/>
              <a:t>は</a:t>
            </a:r>
            <a:r>
              <a:rPr kumimoji="1" lang="ja-JP" altLang="en-US" sz="2400" dirty="0"/>
              <a:t>図解</a:t>
            </a:r>
            <a:r>
              <a:rPr kumimoji="1" lang="ja-JP" altLang="en-US" sz="2400" dirty="0" smtClean="0"/>
              <a:t>の</a:t>
            </a:r>
            <a:r>
              <a:rPr kumimoji="1" lang="ja-JP" altLang="en-US" sz="2400" dirty="0"/>
              <a:t>説明図</a:t>
            </a:r>
            <a:r>
              <a:rPr kumimoji="1" lang="ja-JP" altLang="en-US" sz="2400" dirty="0" smtClean="0"/>
              <a:t>を用意する</a:t>
            </a:r>
            <a:endParaRPr kumimoji="1" lang="en-US" altLang="ja-JP" sz="2400" dirty="0" smtClean="0"/>
          </a:p>
          <a:p>
            <a:r>
              <a:rPr lang="ja-JP" altLang="en-US" sz="2400" dirty="0" smtClean="0"/>
              <a:t>簡単</a:t>
            </a:r>
            <a:r>
              <a:rPr lang="ja-JP" altLang="en-US" sz="2400" dirty="0"/>
              <a:t>、推進体制</a:t>
            </a:r>
            <a:r>
              <a:rPr lang="ja-JP" altLang="en-US" sz="2400" dirty="0" smtClean="0"/>
              <a:t>と予算案は必須</a:t>
            </a:r>
            <a:endParaRPr lang="en-US" altLang="ja-JP" sz="2400" dirty="0" smtClean="0"/>
          </a:p>
          <a:p>
            <a:r>
              <a:rPr kumimoji="1" lang="ja-JP" altLang="en-US" sz="2400" dirty="0" smtClean="0"/>
              <a:t>・・・・・・・・・・・・・</a:t>
            </a:r>
            <a:endParaRPr kumimoji="1" lang="en-US" altLang="ja-JP" sz="2400" dirty="0" smtClean="0"/>
          </a:p>
          <a:p>
            <a:pPr marL="0" indent="0">
              <a:buNone/>
            </a:pPr>
            <a:endParaRPr kumimoji="1" lang="en-US" altLang="ja-JP" dirty="0" smtClean="0"/>
          </a:p>
          <a:p>
            <a:endParaRPr kumimoji="1" lang="ja-JP" altLang="en-US" dirty="0"/>
          </a:p>
        </p:txBody>
      </p:sp>
    </p:spTree>
    <p:extLst>
      <p:ext uri="{BB962C8B-B14F-4D97-AF65-F5344CB8AC3E}">
        <p14:creationId xmlns:p14="http://schemas.microsoft.com/office/powerpoint/2010/main" val="2304956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プロジェクトの利用可能な資源</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2400" dirty="0"/>
              <a:t>応募可能な補助</a:t>
            </a:r>
            <a:r>
              <a:rPr lang="ja-JP" altLang="en-US" sz="2400" dirty="0" smtClean="0"/>
              <a:t>事業を紹介する</a:t>
            </a:r>
            <a:endParaRPr lang="en-US" altLang="ja-JP" sz="2400" dirty="0" smtClean="0"/>
          </a:p>
          <a:p>
            <a:r>
              <a:rPr lang="ja-JP" altLang="en-US" sz="2400" dirty="0" smtClean="0"/>
              <a:t>地域人材や組織、産学連携、</a:t>
            </a:r>
            <a:r>
              <a:rPr lang="en-US" altLang="ja-JP" sz="2400" dirty="0" smtClean="0"/>
              <a:t>NPO</a:t>
            </a:r>
          </a:p>
          <a:p>
            <a:r>
              <a:rPr lang="ja-JP" altLang="en-US" sz="2400" dirty="0"/>
              <a:t>活用</a:t>
            </a:r>
            <a:r>
              <a:rPr lang="ja-JP" altLang="en-US" sz="2400" dirty="0" smtClean="0"/>
              <a:t>できるテクノロジー　</a:t>
            </a:r>
            <a:r>
              <a:rPr lang="en-US" altLang="ja-JP" sz="2400" dirty="0" smtClean="0"/>
              <a:t>ex.</a:t>
            </a:r>
            <a:r>
              <a:rPr lang="ja-JP" altLang="en-US" sz="2400" dirty="0" smtClean="0"/>
              <a:t>　</a:t>
            </a:r>
            <a:r>
              <a:rPr lang="en-US" altLang="ja-JP" sz="2400" dirty="0" smtClean="0"/>
              <a:t>ICT</a:t>
            </a:r>
          </a:p>
          <a:p>
            <a:r>
              <a:rPr lang="ja-JP" altLang="en-US" sz="2400" dirty="0" smtClean="0"/>
              <a:t>これ</a:t>
            </a:r>
            <a:r>
              <a:rPr lang="ja-JP" altLang="en-US" sz="2400" dirty="0"/>
              <a:t>まで</a:t>
            </a:r>
            <a:r>
              <a:rPr lang="ja-JP" altLang="en-US" sz="2400" dirty="0" smtClean="0"/>
              <a:t>のプロジェクトの活用</a:t>
            </a:r>
            <a:endParaRPr lang="en-US" altLang="ja-JP" sz="2400" dirty="0" smtClean="0"/>
          </a:p>
          <a:p>
            <a:r>
              <a:rPr lang="ja-JP" altLang="en-US" sz="2400" dirty="0" smtClean="0"/>
              <a:t>成功</a:t>
            </a:r>
            <a:r>
              <a:rPr lang="ja-JP" altLang="en-US" sz="2400" dirty="0"/>
              <a:t>要件</a:t>
            </a:r>
            <a:endParaRPr lang="en-US" altLang="ja-JP" sz="2400" dirty="0" smtClean="0"/>
          </a:p>
          <a:p>
            <a:endParaRPr lang="ja-JP" altLang="en-US" sz="2400" dirty="0"/>
          </a:p>
          <a:p>
            <a:pPr marL="0" indent="0">
              <a:buNone/>
            </a:pPr>
            <a:r>
              <a:rPr lang="ja-JP" altLang="en-US" sz="2400" dirty="0"/>
              <a:t>成功の前提となる要件も上げるが出来ない理由はご法度！</a:t>
            </a:r>
          </a:p>
        </p:txBody>
      </p:sp>
    </p:spTree>
    <p:extLst>
      <p:ext uri="{BB962C8B-B14F-4D97-AF65-F5344CB8AC3E}">
        <p14:creationId xmlns:p14="http://schemas.microsoft.com/office/powerpoint/2010/main" val="3461341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想定される地域での成果</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400" dirty="0" smtClean="0"/>
              <a:t>プロジェクトの推進で予想される成果</a:t>
            </a:r>
            <a:endParaRPr kumimoji="1" lang="en-US" altLang="ja-JP" sz="2400" dirty="0" smtClean="0"/>
          </a:p>
          <a:p>
            <a:r>
              <a:rPr lang="ja-JP" altLang="en-US" sz="2400" dirty="0" smtClean="0"/>
              <a:t>プロジェクト</a:t>
            </a:r>
            <a:r>
              <a:rPr lang="ja-JP" altLang="en-US" sz="2400" dirty="0"/>
              <a:t>の推進</a:t>
            </a:r>
            <a:r>
              <a:rPr lang="ja-JP" altLang="en-US" sz="2400" dirty="0" smtClean="0"/>
              <a:t>で結果として生まれる住民の意識変化</a:t>
            </a:r>
            <a:endParaRPr lang="en-US" altLang="ja-JP" sz="2400" dirty="0" smtClean="0"/>
          </a:p>
          <a:p>
            <a:r>
              <a:rPr kumimoji="1" lang="ja-JP" altLang="en-US" sz="2400" dirty="0" smtClean="0"/>
              <a:t>プロジェクト</a:t>
            </a:r>
            <a:r>
              <a:rPr kumimoji="1" lang="ja-JP" altLang="en-US" sz="2400" dirty="0"/>
              <a:t>の先</a:t>
            </a:r>
            <a:r>
              <a:rPr kumimoji="1" lang="ja-JP" altLang="en-US" sz="2400" dirty="0" smtClean="0"/>
              <a:t>の</a:t>
            </a:r>
            <a:r>
              <a:rPr kumimoji="1" lang="ja-JP" altLang="en-US" sz="2400" dirty="0"/>
              <a:t>課題</a:t>
            </a:r>
            <a:r>
              <a:rPr kumimoji="1" lang="ja-JP" altLang="en-US" sz="2400" dirty="0" smtClean="0"/>
              <a:t>と</a:t>
            </a:r>
            <a:r>
              <a:rPr kumimoji="1" lang="ja-JP" altLang="en-US" sz="2400" dirty="0"/>
              <a:t>フォローアップ</a:t>
            </a:r>
            <a:r>
              <a:rPr kumimoji="1" lang="ja-JP" altLang="en-US" sz="2400" dirty="0" smtClean="0"/>
              <a:t>の行動（プロジェクト、プログラム）</a:t>
            </a:r>
            <a:endParaRPr kumimoji="1" lang="en-US" altLang="ja-JP" sz="2400" dirty="0" smtClean="0"/>
          </a:p>
          <a:p>
            <a:endParaRPr lang="en-US" altLang="ja-JP" sz="2400" dirty="0"/>
          </a:p>
          <a:p>
            <a:pPr marL="0" indent="0">
              <a:buNone/>
            </a:pPr>
            <a:r>
              <a:rPr kumimoji="1" lang="ja-JP" altLang="en-US" sz="2400" dirty="0" smtClean="0"/>
              <a:t>プロジェクトの先まで俯瞰的に認識しておくことによってブレを抑える。ただ住民にはあくまで先の姿として説明し、ここの議論で提案のプロジェクトの可否の議論に過度に入り込まない。次の課題は</a:t>
            </a:r>
            <a:r>
              <a:rPr lang="ja-JP" altLang="en-US" sz="2400" dirty="0"/>
              <a:t>やって</a:t>
            </a:r>
            <a:r>
              <a:rPr lang="ja-JP" altLang="en-US" sz="2400" dirty="0" smtClean="0"/>
              <a:t>みなければ</a:t>
            </a:r>
            <a:r>
              <a:rPr lang="ja-JP" altLang="en-US" sz="2400" dirty="0"/>
              <a:t>わからない</a:t>
            </a:r>
            <a:r>
              <a:rPr lang="ja-JP" altLang="en-US" sz="2400" dirty="0" smtClean="0"/>
              <a:t>ので</a:t>
            </a:r>
            <a:r>
              <a:rPr lang="ja-JP" altLang="en-US" sz="2400" dirty="0"/>
              <a:t>、</a:t>
            </a:r>
            <a:r>
              <a:rPr lang="ja-JP" altLang="en-US" sz="2400" dirty="0" smtClean="0"/>
              <a:t>まず</a:t>
            </a:r>
            <a:r>
              <a:rPr lang="ja-JP" altLang="en-US" sz="2400" dirty="0"/>
              <a:t>提案</a:t>
            </a:r>
            <a:r>
              <a:rPr lang="ja-JP" altLang="en-US" sz="2400" dirty="0" smtClean="0"/>
              <a:t>のプロジェクト</a:t>
            </a:r>
            <a:r>
              <a:rPr lang="ja-JP" altLang="en-US" sz="2400" dirty="0"/>
              <a:t>をやろうと</a:t>
            </a:r>
            <a:r>
              <a:rPr lang="ja-JP" altLang="en-US" sz="2400" dirty="0" smtClean="0"/>
              <a:t>いうスタンス</a:t>
            </a:r>
            <a:r>
              <a:rPr lang="ja-JP" altLang="en-US" sz="2400" dirty="0"/>
              <a:t>。</a:t>
            </a:r>
            <a:endParaRPr kumimoji="1" lang="en-US" altLang="ja-JP" sz="2400" dirty="0" smtClean="0"/>
          </a:p>
          <a:p>
            <a:endParaRPr kumimoji="1" lang="ja-JP" altLang="en-US" dirty="0"/>
          </a:p>
        </p:txBody>
      </p:sp>
    </p:spTree>
    <p:extLst>
      <p:ext uri="{BB962C8B-B14F-4D97-AF65-F5344CB8AC3E}">
        <p14:creationId xmlns:p14="http://schemas.microsoft.com/office/powerpoint/2010/main" val="41908398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533</Words>
  <Application>Microsoft Office PowerPoint</Application>
  <PresentationFormat>画面に合わせる (4:3)</PresentationFormat>
  <Paragraphs>70</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Office ​​テーマ</vt:lpstr>
      <vt:lpstr>Xxxxxxプロジェクト企画書</vt:lpstr>
      <vt:lpstr>地域を取り巻く状況と環境</vt:lpstr>
      <vt:lpstr>地域の課題</vt:lpstr>
      <vt:lpstr>地域が目指すべき社会</vt:lpstr>
      <vt:lpstr>我が地域のビジョンの提案</vt:lpstr>
      <vt:lpstr>地域振興助成の最近の政策</vt:lpstr>
      <vt:lpstr>取り組むべき事業の構想</vt:lpstr>
      <vt:lpstr>プロジェクトの利用可能な資源</vt:lpstr>
      <vt:lpstr>想定される地域での成果</vt:lpstr>
      <vt:lpstr>この後の行動</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Xxxxxxプロジェクト企画書</dc:title>
  <dc:creator>DD2nd</dc:creator>
  <cp:lastModifiedBy>DD2nd</cp:lastModifiedBy>
  <cp:revision>9</cp:revision>
  <dcterms:created xsi:type="dcterms:W3CDTF">2013-10-15T13:51:19Z</dcterms:created>
  <dcterms:modified xsi:type="dcterms:W3CDTF">2013-10-15T15:08:54Z</dcterms:modified>
</cp:coreProperties>
</file>